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22"/>
  </p:notesMasterIdLst>
  <p:sldIdLst>
    <p:sldId id="256" r:id="rId2"/>
    <p:sldId id="257" r:id="rId3"/>
    <p:sldId id="258" r:id="rId4"/>
    <p:sldId id="261" r:id="rId5"/>
    <p:sldId id="262" r:id="rId6"/>
    <p:sldId id="263" r:id="rId7"/>
    <p:sldId id="264" r:id="rId8"/>
    <p:sldId id="265" r:id="rId9"/>
    <p:sldId id="266" r:id="rId10"/>
    <p:sldId id="267" r:id="rId11"/>
    <p:sldId id="260" r:id="rId12"/>
    <p:sldId id="268" r:id="rId13"/>
    <p:sldId id="269" r:id="rId14"/>
    <p:sldId id="270" r:id="rId15"/>
    <p:sldId id="271" r:id="rId16"/>
    <p:sldId id="272" r:id="rId17"/>
    <p:sldId id="273" r:id="rId18"/>
    <p:sldId id="274" r:id="rId19"/>
    <p:sldId id="275" r:id="rId20"/>
    <p:sldId id="276" r:id="rId21"/>
  </p:sldIdLst>
  <p:sldSz cx="9144000" cy="5143500" type="screen16x9"/>
  <p:notesSz cx="6858000" cy="9144000"/>
  <p:embeddedFontLst>
    <p:embeddedFont>
      <p:font typeface="Calibri" panose="020F0502020204030204" pitchFamily="34" charset="0"/>
      <p:regular r:id="rId23"/>
      <p:bold r:id="rId24"/>
      <p:italic r:id="rId25"/>
      <p:boldItalic r:id="rId26"/>
    </p:embeddedFont>
    <p:embeddedFont>
      <p:font typeface="Nunito" panose="020B0604020202020204" charset="-94"/>
      <p:regular r:id="rId27"/>
      <p:bold r:id="rId28"/>
      <p:italic r:id="rId29"/>
      <p:boldItalic r:id="rId30"/>
    </p:embeddedFont>
    <p:embeddedFont>
      <p:font typeface="Raleway" panose="020B0604020202020204" charset="-94"/>
      <p:regular r:id="rId31"/>
      <p:bold r:id="rId32"/>
      <p:italic r:id="rId33"/>
      <p:boldItalic r:id="rId34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44" d="100"/>
          <a:sy n="144" d="100"/>
        </p:scale>
        <p:origin x="654" y="8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4.fntdata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font" Target="fonts/font12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3.fntdata"/><Relationship Id="rId33" Type="http://schemas.openxmlformats.org/officeDocument/2006/relationships/font" Target="fonts/font11.fntdata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2.fntdata"/><Relationship Id="rId32" Type="http://schemas.openxmlformats.org/officeDocument/2006/relationships/font" Target="fonts/font10.fntdata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1.fntdata"/><Relationship Id="rId28" Type="http://schemas.openxmlformats.org/officeDocument/2006/relationships/font" Target="fonts/font6.fntdata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9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openxmlformats.org/officeDocument/2006/relationships/font" Target="fonts/font5.fntdata"/><Relationship Id="rId30" Type="http://schemas.openxmlformats.org/officeDocument/2006/relationships/font" Target="fonts/font8.fntdata"/><Relationship Id="rId35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6" name="Google Shape;126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g7f60f218a5_0_2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" name="Google Shape;197;g7f60f218a5_0_21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7f60f218a5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Google Shape;150;g7f60f218a5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7f60f218a5_0_2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4" name="Google Shape;204;g7f60f218a5_0_2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g7f60f218a5_0_2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1" name="Google Shape;211;g7f60f218a5_0_2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Google Shape;217;g7f60f218a5_0_26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8" name="Google Shape;218;g7f60f218a5_0_26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3" name="Google Shape;223;g7f60f218a5_0_2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4" name="Google Shape;224;g7f60f218a5_0_2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Google Shape;229;g7f60f218a5_0_24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0" name="Google Shape;230;g7f60f218a5_0_24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g7f60f218a5_0_2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7" name="Google Shape;237;g7f60f218a5_0_2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3" name="Google Shape;243;g7f60f218a5_0_2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4" name="Google Shape;244;g7f60f218a5_0_2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g7f60f218a5_0_28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1" name="Google Shape;251;g7f60f218a5_0_28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1" name="Google Shape;131;g7f60f218a5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2" name="Google Shape;132;g7f60f218a5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g7f60f218a5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8" name="Google Shape;138;g7f60f218a5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7f60f218a5_0_13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Google Shape;156;g7f60f218a5_0_13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g7f60f218a5_0_16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3" name="Google Shape;163;g7f60f218a5_0_16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g7f60f218a5_0_1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9" name="Google Shape;169;g7f60f218a5_0_17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g7f60f218a5_0_1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" name="Google Shape;176;g7f60f218a5_0_18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g7f60f218a5_0_19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3" name="Google Shape;183;g7f60f218a5_0_19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Google Shape;189;g7f60f218a5_0_20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0" name="Google Shape;190;g7f60f218a5_0_20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accent6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11;p2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2"/>
          <p:cNvSpPr/>
          <p:nvPr/>
        </p:nvSpPr>
        <p:spPr>
          <a:xfrm rot="10800000">
            <a:off x="5058905" y="0"/>
            <a:ext cx="4085100" cy="20526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Google Shape;13;p2"/>
          <p:cNvSpPr/>
          <p:nvPr/>
        </p:nvSpPr>
        <p:spPr>
          <a:xfrm>
            <a:off x="20327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sy="101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4" name="Google Shape;14;p2"/>
          <p:cNvGrpSpPr/>
          <p:nvPr/>
        </p:nvGrpSpPr>
        <p:grpSpPr>
          <a:xfrm>
            <a:off x="255200" y="592"/>
            <a:ext cx="2250363" cy="1044300"/>
            <a:chOff x="255200" y="592"/>
            <a:chExt cx="2250363" cy="1044300"/>
          </a:xfrm>
        </p:grpSpPr>
        <p:sp>
          <p:nvSpPr>
            <p:cNvPr id="15" name="Google Shape;15;p2"/>
            <p:cNvSpPr/>
            <p:nvPr/>
          </p:nvSpPr>
          <p:spPr>
            <a:xfrm>
              <a:off x="764063" y="592"/>
              <a:ext cx="1741500" cy="1044300"/>
            </a:xfrm>
            <a:prstGeom prst="parallelogram">
              <a:avLst>
                <a:gd name="adj" fmla="val 153193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509632" y="592"/>
              <a:ext cx="1741500" cy="1044300"/>
            </a:xfrm>
            <a:prstGeom prst="parallelogram">
              <a:avLst>
                <a:gd name="adj" fmla="val 153193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" name="Google Shape;17;p2"/>
            <p:cNvSpPr/>
            <p:nvPr/>
          </p:nvSpPr>
          <p:spPr>
            <a:xfrm>
              <a:off x="255200" y="592"/>
              <a:ext cx="1741500" cy="1044300"/>
            </a:xfrm>
            <a:prstGeom prst="parallelogram">
              <a:avLst>
                <a:gd name="adj" fmla="val 153193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" name="Google Shape;18;p2"/>
          <p:cNvGrpSpPr/>
          <p:nvPr/>
        </p:nvGrpSpPr>
        <p:grpSpPr>
          <a:xfrm>
            <a:off x="905395" y="592"/>
            <a:ext cx="2250363" cy="1044300"/>
            <a:chOff x="905395" y="592"/>
            <a:chExt cx="2250363" cy="1044300"/>
          </a:xfrm>
        </p:grpSpPr>
        <p:sp>
          <p:nvSpPr>
            <p:cNvPr id="19" name="Google Shape;19;p2"/>
            <p:cNvSpPr/>
            <p:nvPr/>
          </p:nvSpPr>
          <p:spPr>
            <a:xfrm>
              <a:off x="1414258" y="592"/>
              <a:ext cx="1741500" cy="1044300"/>
            </a:xfrm>
            <a:prstGeom prst="parallelogram">
              <a:avLst>
                <a:gd name="adj" fmla="val 153193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" name="Google Shape;20;p2"/>
            <p:cNvSpPr/>
            <p:nvPr/>
          </p:nvSpPr>
          <p:spPr>
            <a:xfrm>
              <a:off x="1159826" y="592"/>
              <a:ext cx="1741500" cy="1044300"/>
            </a:xfrm>
            <a:prstGeom prst="parallelogram">
              <a:avLst>
                <a:gd name="adj" fmla="val 153193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21;p2"/>
            <p:cNvSpPr/>
            <p:nvPr/>
          </p:nvSpPr>
          <p:spPr>
            <a:xfrm>
              <a:off x="905395" y="592"/>
              <a:ext cx="1741500" cy="1044300"/>
            </a:xfrm>
            <a:prstGeom prst="parallelogram">
              <a:avLst>
                <a:gd name="adj" fmla="val 153193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" name="Google Shape;22;p2"/>
          <p:cNvGrpSpPr/>
          <p:nvPr/>
        </p:nvGrpSpPr>
        <p:grpSpPr>
          <a:xfrm>
            <a:off x="7057468" y="5088"/>
            <a:ext cx="1851282" cy="752108"/>
            <a:chOff x="6917201" y="0"/>
            <a:chExt cx="2227777" cy="863400"/>
          </a:xfrm>
        </p:grpSpPr>
        <p:sp>
          <p:nvSpPr>
            <p:cNvPr id="23" name="Google Shape;23;p2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" name="Google Shape;24;p2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" name="Google Shape;25;p2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6" name="Google Shape;26;p2"/>
          <p:cNvGrpSpPr/>
          <p:nvPr/>
        </p:nvGrpSpPr>
        <p:grpSpPr>
          <a:xfrm>
            <a:off x="6553032" y="4217852"/>
            <a:ext cx="2389068" cy="925737"/>
            <a:chOff x="6917201" y="0"/>
            <a:chExt cx="2227777" cy="863400"/>
          </a:xfrm>
        </p:grpSpPr>
        <p:sp>
          <p:nvSpPr>
            <p:cNvPr id="27" name="Google Shape;27;p2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8" name="Google Shape;28;p2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29;p2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0" name="Google Shape;30;p2"/>
          <p:cNvGrpSpPr/>
          <p:nvPr/>
        </p:nvGrpSpPr>
        <p:grpSpPr>
          <a:xfrm>
            <a:off x="199149" y="4055652"/>
            <a:ext cx="2795414" cy="1083308"/>
            <a:chOff x="6917201" y="0"/>
            <a:chExt cx="2227777" cy="863400"/>
          </a:xfrm>
        </p:grpSpPr>
        <p:sp>
          <p:nvSpPr>
            <p:cNvPr id="31" name="Google Shape;31;p2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32;p2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33;p2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4" name="Google Shape;34;p2"/>
          <p:cNvSpPr txBox="1">
            <a:spLocks noGrp="1"/>
          </p:cNvSpPr>
          <p:nvPr>
            <p:ph type="ctrTitle"/>
          </p:nvPr>
        </p:nvSpPr>
        <p:spPr>
          <a:xfrm>
            <a:off x="1858703" y="1822833"/>
            <a:ext cx="5361300" cy="144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1pPr>
            <a:lvl2pPr lvl="1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2pPr>
            <a:lvl3pPr lvl="2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3pPr>
            <a:lvl4pPr lvl="3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4pPr>
            <a:lvl5pPr lvl="4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5pPr>
            <a:lvl6pPr lvl="5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6pPr>
            <a:lvl7pPr lvl="6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7pPr>
            <a:lvl8pPr lvl="7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8pPr>
            <a:lvl9pPr lvl="8" algn="ctr">
              <a:spcBef>
                <a:spcPts val="0"/>
              </a:spcBef>
              <a:spcAft>
                <a:spcPts val="0"/>
              </a:spcAft>
              <a:buSzPts val="3800"/>
              <a:buNone/>
              <a:defRPr sz="3800"/>
            </a:lvl9pPr>
          </a:lstStyle>
          <a:p>
            <a:endParaRPr/>
          </a:p>
        </p:txBody>
      </p:sp>
      <p:sp>
        <p:nvSpPr>
          <p:cNvPr id="35" name="Google Shape;35;p2"/>
          <p:cNvSpPr txBox="1">
            <a:spLocks noGrp="1"/>
          </p:cNvSpPr>
          <p:nvPr>
            <p:ph type="subTitle" idx="1"/>
          </p:nvPr>
        </p:nvSpPr>
        <p:spPr>
          <a:xfrm>
            <a:off x="1858700" y="3413158"/>
            <a:ext cx="5361300" cy="52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6" name="Google Shape;36;p2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t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solidFill>
          <a:schemeClr val="accent3"/>
        </a:solidFill>
        <a:effectLst/>
      </p:bgPr>
    </p:bg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1"/>
          <p:cNvSpPr/>
          <p:nvPr/>
        </p:nvSpPr>
        <p:spPr>
          <a:xfrm flipH="1">
            <a:off x="5569200" y="2834075"/>
            <a:ext cx="3574800" cy="2309400"/>
          </a:xfrm>
          <a:prstGeom prst="rtTriangl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11" name="Google Shape;111;p11"/>
          <p:cNvGrpSpPr/>
          <p:nvPr/>
        </p:nvGrpSpPr>
        <p:grpSpPr>
          <a:xfrm>
            <a:off x="5959222" y="4119576"/>
            <a:ext cx="2520952" cy="1024165"/>
            <a:chOff x="6917201" y="0"/>
            <a:chExt cx="2227777" cy="863400"/>
          </a:xfrm>
        </p:grpSpPr>
        <p:sp>
          <p:nvSpPr>
            <p:cNvPr id="112" name="Google Shape;112;p11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11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11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5" name="Google Shape;115;p11"/>
          <p:cNvGrpSpPr/>
          <p:nvPr/>
        </p:nvGrpSpPr>
        <p:grpSpPr>
          <a:xfrm>
            <a:off x="199149" y="2"/>
            <a:ext cx="2795414" cy="1083308"/>
            <a:chOff x="6917201" y="0"/>
            <a:chExt cx="2227777" cy="863400"/>
          </a:xfrm>
        </p:grpSpPr>
        <p:sp>
          <p:nvSpPr>
            <p:cNvPr id="116" name="Google Shape;116;p11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11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11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19" name="Google Shape;119;p11"/>
          <p:cNvSpPr txBox="1">
            <a:spLocks noGrp="1"/>
          </p:cNvSpPr>
          <p:nvPr>
            <p:ph type="title" hasCustomPrompt="1"/>
          </p:nvPr>
        </p:nvSpPr>
        <p:spPr>
          <a:xfrm>
            <a:off x="1385850" y="1383850"/>
            <a:ext cx="6372300" cy="1379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8600"/>
              <a:buNone/>
              <a:defRPr sz="8600">
                <a:solidFill>
                  <a:schemeClr val="dk2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120" name="Google Shape;120;p11"/>
          <p:cNvSpPr txBox="1">
            <a:spLocks noGrp="1"/>
          </p:cNvSpPr>
          <p:nvPr>
            <p:ph type="body" idx="1"/>
          </p:nvPr>
        </p:nvSpPr>
        <p:spPr>
          <a:xfrm>
            <a:off x="1385850" y="2863850"/>
            <a:ext cx="6372300" cy="641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 algn="ctr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 algn="ctr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 algn="ctr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 algn="ctr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 algn="ctr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 algn="ctr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 algn="ctr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 algn="ctr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 algn="ctr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21" name="Google Shape;121;p11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t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12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t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accent3"/>
        </a:solidFill>
        <a:effectLst/>
      </p:bgPr>
    </p:bg>
    <p:spTree>
      <p:nvGrpSpPr>
        <p:cNvPr id="1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3"/>
          <p:cNvSpPr/>
          <p:nvPr/>
        </p:nvSpPr>
        <p:spPr>
          <a:xfrm flipH="1">
            <a:off x="4757100" y="2309400"/>
            <a:ext cx="4386900" cy="2834100"/>
          </a:xfrm>
          <a:prstGeom prst="rtTriangl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9" name="Google Shape;39;p3"/>
          <p:cNvGrpSpPr/>
          <p:nvPr/>
        </p:nvGrpSpPr>
        <p:grpSpPr>
          <a:xfrm>
            <a:off x="5594191" y="3961115"/>
            <a:ext cx="2910145" cy="1182340"/>
            <a:chOff x="6917201" y="0"/>
            <a:chExt cx="2227777" cy="863400"/>
          </a:xfrm>
        </p:grpSpPr>
        <p:sp>
          <p:nvSpPr>
            <p:cNvPr id="40" name="Google Shape;40;p3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41;p3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42;p3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3" name="Google Shape;43;p3"/>
          <p:cNvGrpSpPr/>
          <p:nvPr/>
        </p:nvGrpSpPr>
        <p:grpSpPr>
          <a:xfrm>
            <a:off x="199149" y="2"/>
            <a:ext cx="2795414" cy="1083308"/>
            <a:chOff x="6917201" y="0"/>
            <a:chExt cx="2227777" cy="863400"/>
          </a:xfrm>
        </p:grpSpPr>
        <p:sp>
          <p:nvSpPr>
            <p:cNvPr id="44" name="Google Shape;44;p3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45;p3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46;p3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47" name="Google Shape;47;p3"/>
          <p:cNvSpPr txBox="1">
            <a:spLocks noGrp="1"/>
          </p:cNvSpPr>
          <p:nvPr>
            <p:ph type="title"/>
          </p:nvPr>
        </p:nvSpPr>
        <p:spPr>
          <a:xfrm>
            <a:off x="1888684" y="1746100"/>
            <a:ext cx="5377500" cy="1646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None/>
              <a:defRPr sz="32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48" name="Google Shape;48;p3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t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bg>
      <p:bgPr>
        <a:solidFill>
          <a:schemeClr val="dk2"/>
        </a:solidFill>
        <a:effectLst/>
      </p:bgPr>
    </p:bg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4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1" name="Google Shape;51;p4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" name="Google Shape;52;p4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sy="101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3" name="Google Shape;53;p4"/>
          <p:cNvSpPr txBox="1">
            <a:spLocks noGrp="1"/>
          </p:cNvSpPr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54" name="Google Shape;54;p4"/>
          <p:cNvSpPr txBox="1">
            <a:spLocks noGrp="1"/>
          </p:cNvSpPr>
          <p:nvPr>
            <p:ph type="body" idx="1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55" name="Google Shape;55;p4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t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bg>
      <p:bgPr>
        <a:solidFill>
          <a:schemeClr val="dk2"/>
        </a:solidFill>
        <a:effectLst/>
      </p:bgPr>
    </p:bg>
    <p:spTree>
      <p:nvGrpSpPr>
        <p:cNvPr id="1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p5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8" name="Google Shape;58;p5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9" name="Google Shape;59;p5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sy="101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0" name="Google Shape;60;p5"/>
          <p:cNvSpPr txBox="1">
            <a:spLocks noGrp="1"/>
          </p:cNvSpPr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61" name="Google Shape;61;p5"/>
          <p:cNvSpPr txBox="1">
            <a:spLocks noGrp="1"/>
          </p:cNvSpPr>
          <p:nvPr>
            <p:ph type="body" idx="1"/>
          </p:nvPr>
        </p:nvSpPr>
        <p:spPr>
          <a:xfrm>
            <a:off x="819150" y="1990725"/>
            <a:ext cx="3686100" cy="244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62" name="Google Shape;62;p5"/>
          <p:cNvSpPr txBox="1">
            <a:spLocks noGrp="1"/>
          </p:cNvSpPr>
          <p:nvPr>
            <p:ph type="body" idx="2"/>
          </p:nvPr>
        </p:nvSpPr>
        <p:spPr>
          <a:xfrm>
            <a:off x="4638675" y="1990725"/>
            <a:ext cx="3686100" cy="244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63" name="Google Shape;63;p5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t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bg>
      <p:bgPr>
        <a:solidFill>
          <a:schemeClr val="dk2"/>
        </a:solidFill>
        <a:effectLst/>
      </p:bgPr>
    </p:bg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6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6" name="Google Shape;66;p6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" name="Google Shape;67;p6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sy="101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8" name="Google Shape;68;p6"/>
          <p:cNvSpPr txBox="1">
            <a:spLocks noGrp="1"/>
          </p:cNvSpPr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69" name="Google Shape;69;p6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t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bg>
      <p:bgPr>
        <a:solidFill>
          <a:schemeClr val="accent3"/>
        </a:solidFill>
        <a:effectLst/>
      </p:bgPr>
    </p:bg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7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" name="Google Shape;72;p7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3" name="Google Shape;73;p7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sy="101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" name="Google Shape;74;p7"/>
          <p:cNvSpPr txBox="1">
            <a:spLocks noGrp="1"/>
          </p:cNvSpPr>
          <p:nvPr>
            <p:ph type="title"/>
          </p:nvPr>
        </p:nvSpPr>
        <p:spPr>
          <a:xfrm>
            <a:off x="819150" y="845600"/>
            <a:ext cx="3709200" cy="1383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75" name="Google Shape;75;p7"/>
          <p:cNvSpPr txBox="1">
            <a:spLocks noGrp="1"/>
          </p:cNvSpPr>
          <p:nvPr>
            <p:ph type="body" idx="1"/>
          </p:nvPr>
        </p:nvSpPr>
        <p:spPr>
          <a:xfrm>
            <a:off x="830700" y="2319050"/>
            <a:ext cx="3709200" cy="2119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76" name="Google Shape;76;p7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t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accent1"/>
        </a:solidFill>
        <a:effectLst/>
      </p:bgPr>
    </p:bg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8"/>
          <p:cNvSpPr/>
          <p:nvPr/>
        </p:nvSpPr>
        <p:spPr>
          <a:xfrm>
            <a:off x="0" y="2823144"/>
            <a:ext cx="7369200" cy="2316900"/>
          </a:xfrm>
          <a:prstGeom prst="rtTriangle">
            <a:avLst/>
          </a:prstGeom>
          <a:solidFill>
            <a:schemeClr val="accent6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" name="Google Shape;79;p8"/>
          <p:cNvSpPr/>
          <p:nvPr/>
        </p:nvSpPr>
        <p:spPr>
          <a:xfrm flipH="1">
            <a:off x="3583210" y="1554113"/>
            <a:ext cx="5560500" cy="35895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0" name="Google Shape;80;p8"/>
          <p:cNvGrpSpPr/>
          <p:nvPr/>
        </p:nvGrpSpPr>
        <p:grpSpPr>
          <a:xfrm>
            <a:off x="255991" y="-118"/>
            <a:ext cx="2251347" cy="1043408"/>
            <a:chOff x="3961956" y="4383950"/>
            <a:chExt cx="1160548" cy="548700"/>
          </a:xfrm>
        </p:grpSpPr>
        <p:sp>
          <p:nvSpPr>
            <p:cNvPr id="81" name="Google Shape;81;p8"/>
            <p:cNvSpPr/>
            <p:nvPr/>
          </p:nvSpPr>
          <p:spPr>
            <a:xfrm>
              <a:off x="4224904" y="4383950"/>
              <a:ext cx="897600" cy="548700"/>
            </a:xfrm>
            <a:prstGeom prst="parallelogram">
              <a:avLst>
                <a:gd name="adj" fmla="val 153193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82;p8"/>
            <p:cNvSpPr/>
            <p:nvPr/>
          </p:nvSpPr>
          <p:spPr>
            <a:xfrm>
              <a:off x="4093430" y="4383950"/>
              <a:ext cx="897600" cy="548700"/>
            </a:xfrm>
            <a:prstGeom prst="parallelogram">
              <a:avLst>
                <a:gd name="adj" fmla="val 153193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83;p8"/>
            <p:cNvSpPr/>
            <p:nvPr/>
          </p:nvSpPr>
          <p:spPr>
            <a:xfrm>
              <a:off x="3961956" y="4383950"/>
              <a:ext cx="897600" cy="548700"/>
            </a:xfrm>
            <a:prstGeom prst="parallelogram">
              <a:avLst>
                <a:gd name="adj" fmla="val 153193"/>
              </a:avLst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4" name="Google Shape;84;p8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sy="101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85" name="Google Shape;85;p8"/>
          <p:cNvGrpSpPr/>
          <p:nvPr/>
        </p:nvGrpSpPr>
        <p:grpSpPr>
          <a:xfrm>
            <a:off x="34934" y="4522125"/>
            <a:ext cx="1593306" cy="617072"/>
            <a:chOff x="6917201" y="0"/>
            <a:chExt cx="2227777" cy="863400"/>
          </a:xfrm>
        </p:grpSpPr>
        <p:sp>
          <p:nvSpPr>
            <p:cNvPr id="86" name="Google Shape;86;p8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8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8" name="Google Shape;88;p8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9" name="Google Shape;89;p8"/>
          <p:cNvGrpSpPr/>
          <p:nvPr/>
        </p:nvGrpSpPr>
        <p:grpSpPr>
          <a:xfrm>
            <a:off x="5886353" y="1243"/>
            <a:ext cx="3257455" cy="1261514"/>
            <a:chOff x="6917201" y="0"/>
            <a:chExt cx="2227777" cy="863400"/>
          </a:xfrm>
        </p:grpSpPr>
        <p:sp>
          <p:nvSpPr>
            <p:cNvPr id="90" name="Google Shape;90;p8"/>
            <p:cNvSpPr/>
            <p:nvPr/>
          </p:nvSpPr>
          <p:spPr>
            <a:xfrm>
              <a:off x="7641677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1" name="Google Shape;91;p8"/>
            <p:cNvSpPr/>
            <p:nvPr/>
          </p:nvSpPr>
          <p:spPr>
            <a:xfrm>
              <a:off x="7279439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2" name="Google Shape;92;p8"/>
            <p:cNvSpPr/>
            <p:nvPr/>
          </p:nvSpPr>
          <p:spPr>
            <a:xfrm>
              <a:off x="6917201" y="0"/>
              <a:ext cx="1503300" cy="863400"/>
            </a:xfrm>
            <a:prstGeom prst="parallelogram">
              <a:avLst>
                <a:gd name="adj" fmla="val 158024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93" name="Google Shape;93;p8"/>
          <p:cNvSpPr txBox="1">
            <a:spLocks noGrp="1"/>
          </p:cNvSpPr>
          <p:nvPr>
            <p:ph type="title"/>
          </p:nvPr>
        </p:nvSpPr>
        <p:spPr>
          <a:xfrm>
            <a:off x="1393929" y="1301146"/>
            <a:ext cx="6366900" cy="2539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1pPr>
            <a:lvl2pPr lvl="1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2pPr>
            <a:lvl3pPr lvl="2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3pPr>
            <a:lvl4pPr lvl="3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4pPr>
            <a:lvl5pPr lvl="4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5pPr>
            <a:lvl6pPr lvl="5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6pPr>
            <a:lvl7pPr lvl="6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7pPr>
            <a:lvl8pPr lvl="7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8pPr>
            <a:lvl9pPr lvl="8" algn="ctr">
              <a:spcBef>
                <a:spcPts val="0"/>
              </a:spcBef>
              <a:spcAft>
                <a:spcPts val="0"/>
              </a:spcAft>
              <a:buSzPts val="3200"/>
              <a:buNone/>
              <a:defRPr sz="3200"/>
            </a:lvl9pPr>
          </a:lstStyle>
          <a:p>
            <a:endParaRPr/>
          </a:p>
        </p:txBody>
      </p:sp>
      <p:sp>
        <p:nvSpPr>
          <p:cNvPr id="94" name="Google Shape;94;p8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t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bg>
      <p:bgPr>
        <a:solidFill>
          <a:schemeClr val="dk2"/>
        </a:solidFill>
        <a:effectLst/>
      </p:bgPr>
    </p:bg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9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" name="Google Shape;97;p9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accent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8" name="Google Shape;98;p9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sy="101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" name="Google Shape;99;p9"/>
          <p:cNvSpPr txBox="1">
            <a:spLocks noGrp="1"/>
          </p:cNvSpPr>
          <p:nvPr>
            <p:ph type="title"/>
          </p:nvPr>
        </p:nvSpPr>
        <p:spPr>
          <a:xfrm>
            <a:off x="819150" y="845600"/>
            <a:ext cx="6424200" cy="705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100" name="Google Shape;100;p9"/>
          <p:cNvSpPr txBox="1">
            <a:spLocks noGrp="1"/>
          </p:cNvSpPr>
          <p:nvPr>
            <p:ph type="subTitle" idx="1"/>
          </p:nvPr>
        </p:nvSpPr>
        <p:spPr>
          <a:xfrm>
            <a:off x="819150" y="1550700"/>
            <a:ext cx="5859900" cy="39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None/>
              <a:defRPr sz="1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01" name="Google Shape;101;p9"/>
          <p:cNvSpPr txBox="1">
            <a:spLocks noGrp="1"/>
          </p:cNvSpPr>
          <p:nvPr>
            <p:ph type="body" idx="2"/>
          </p:nvPr>
        </p:nvSpPr>
        <p:spPr>
          <a:xfrm>
            <a:off x="819150" y="2467050"/>
            <a:ext cx="5859900" cy="2095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102" name="Google Shape;102;p9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t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bg>
      <p:bgPr>
        <a:solidFill>
          <a:schemeClr val="accent1"/>
        </a:solidFill>
        <a:effectLst/>
      </p:bgPr>
    </p:bg>
    <p:spTree>
      <p:nvGrpSpPr>
        <p:cNvPr id="1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0"/>
          <p:cNvSpPr/>
          <p:nvPr/>
        </p:nvSpPr>
        <p:spPr>
          <a:xfrm>
            <a:off x="31" y="2824500"/>
            <a:ext cx="7370400" cy="2319000"/>
          </a:xfrm>
          <a:prstGeom prst="rtTriangle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5" name="Google Shape;105;p10"/>
          <p:cNvSpPr/>
          <p:nvPr/>
        </p:nvSpPr>
        <p:spPr>
          <a:xfrm flipH="1">
            <a:off x="3582600" y="1550700"/>
            <a:ext cx="5561400" cy="3592800"/>
          </a:xfrm>
          <a:prstGeom prst="rtTriangle">
            <a:avLst/>
          </a:prstGeom>
          <a:solidFill>
            <a:schemeClr val="dk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6" name="Google Shape;106;p10"/>
          <p:cNvSpPr/>
          <p:nvPr/>
        </p:nvSpPr>
        <p:spPr>
          <a:xfrm>
            <a:off x="203225" y="206250"/>
            <a:ext cx="8737500" cy="4731000"/>
          </a:xfrm>
          <a:prstGeom prst="rect">
            <a:avLst/>
          </a:prstGeom>
          <a:solidFill>
            <a:schemeClr val="dk1"/>
          </a:solidFill>
          <a:ln>
            <a:noFill/>
          </a:ln>
          <a:effectLst>
            <a:outerShdw blurRad="228600" sx="101000" sy="101000" algn="ctr" rotWithShape="0">
              <a:srgbClr val="000000">
                <a:alpha val="4000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7" name="Google Shape;107;p10"/>
          <p:cNvSpPr txBox="1">
            <a:spLocks noGrp="1"/>
          </p:cNvSpPr>
          <p:nvPr>
            <p:ph type="body" idx="1"/>
          </p:nvPr>
        </p:nvSpPr>
        <p:spPr>
          <a:xfrm>
            <a:off x="328025" y="4163500"/>
            <a:ext cx="7415100" cy="605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>
            <a:endParaRPr/>
          </a:p>
        </p:txBody>
      </p:sp>
      <p:sp>
        <p:nvSpPr>
          <p:cNvPr id="108" name="Google Shape;108;p10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t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hift">
    <p:bg>
      <p:bgPr>
        <a:solidFill>
          <a:schemeClr val="dk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Font typeface="Nunito"/>
              <a:buNone/>
              <a:defRPr sz="2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39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11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Calibri"/>
              <a:buChar char="●"/>
              <a:defRPr sz="13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lvl="1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lvl="2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■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lvl="3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●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lvl="4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lvl="5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■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lvl="6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●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lvl="7" indent="-29845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Calibri"/>
              <a:buChar char="○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lvl="8" indent="-29845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100"/>
              <a:buFont typeface="Calibri"/>
              <a:buChar char="■"/>
              <a:defRPr sz="1100">
                <a:solidFill>
                  <a:schemeClr val="dk2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390734" y="4543668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tr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9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p13"/>
          <p:cNvSpPr txBox="1">
            <a:spLocks noGrp="1"/>
          </p:cNvSpPr>
          <p:nvPr>
            <p:ph type="ctrTitle"/>
          </p:nvPr>
        </p:nvSpPr>
        <p:spPr>
          <a:xfrm>
            <a:off x="1858703" y="1822833"/>
            <a:ext cx="5361300" cy="1448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tr" sz="4200" b="1">
                <a:solidFill>
                  <a:srgbClr val="1A1A1A"/>
                </a:solidFill>
                <a:latin typeface="Raleway"/>
                <a:ea typeface="Raleway"/>
                <a:cs typeface="Raleway"/>
                <a:sym typeface="Raleway"/>
              </a:rPr>
              <a:t>EE464 Hardware Project</a:t>
            </a:r>
            <a:endParaRPr sz="4200" b="1">
              <a:solidFill>
                <a:srgbClr val="1A1A1A"/>
              </a:solidFill>
              <a:latin typeface="Raleway"/>
              <a:ea typeface="Raleway"/>
              <a:cs typeface="Raleway"/>
              <a:sym typeface="Raleway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tr" sz="4200" b="1">
                <a:solidFill>
                  <a:srgbClr val="1A1A1A"/>
                </a:solidFill>
                <a:latin typeface="Raleway"/>
                <a:ea typeface="Raleway"/>
                <a:cs typeface="Raleway"/>
                <a:sym typeface="Raleway"/>
              </a:rPr>
              <a:t>DPC</a:t>
            </a:r>
            <a:endParaRPr/>
          </a:p>
        </p:txBody>
      </p:sp>
      <p:sp>
        <p:nvSpPr>
          <p:cNvPr id="129" name="Google Shape;129;p13"/>
          <p:cNvSpPr txBox="1">
            <a:spLocks noGrp="1"/>
          </p:cNvSpPr>
          <p:nvPr>
            <p:ph type="subTitle" idx="1"/>
          </p:nvPr>
        </p:nvSpPr>
        <p:spPr>
          <a:xfrm>
            <a:off x="1858700" y="3413158"/>
            <a:ext cx="5361300" cy="52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tr"/>
              <a:t>Design and Manufacturing Presentation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9" name="Google Shape;199;p24"/>
          <p:cNvSpPr txBox="1">
            <a:spLocks noGrp="1"/>
          </p:cNvSpPr>
          <p:nvPr>
            <p:ph type="title"/>
          </p:nvPr>
        </p:nvSpPr>
        <p:spPr>
          <a:xfrm>
            <a:off x="1051063" y="233364"/>
            <a:ext cx="7505700" cy="9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tr" dirty="0"/>
              <a:t>Simulation Results and Component Selection</a:t>
            </a:r>
            <a:endParaRPr dirty="0"/>
          </a:p>
        </p:txBody>
      </p:sp>
      <p:sp>
        <p:nvSpPr>
          <p:cNvPr id="200" name="Google Shape;200;p24"/>
          <p:cNvSpPr txBox="1">
            <a:spLocks noGrp="1"/>
          </p:cNvSpPr>
          <p:nvPr>
            <p:ph type="body" idx="1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/>
          </a:p>
        </p:txBody>
      </p:sp>
      <p:pic>
        <p:nvPicPr>
          <p:cNvPr id="5" name="Google Shape;147;p16">
            <a:extLst>
              <a:ext uri="{FF2B5EF4-FFF2-40B4-BE49-F238E27FC236}">
                <a16:creationId xmlns:a16="http://schemas.microsoft.com/office/drawing/2014/main" id="{A99A33B9-B513-437E-A0C4-4D25AD938E3C}"/>
              </a:ext>
            </a:extLst>
          </p:cNvPr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31912" y="1187965"/>
            <a:ext cx="8619545" cy="3722172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17"/>
          <p:cNvSpPr txBox="1">
            <a:spLocks noGrp="1"/>
          </p:cNvSpPr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tr-TR" dirty="0" err="1"/>
              <a:t>Simulation</a:t>
            </a:r>
            <a:r>
              <a:rPr lang="tr-TR" dirty="0"/>
              <a:t> </a:t>
            </a:r>
            <a:r>
              <a:rPr lang="tr-TR" dirty="0" err="1"/>
              <a:t>Results</a:t>
            </a:r>
            <a:endParaRPr dirty="0"/>
          </a:p>
        </p:txBody>
      </p:sp>
      <p:sp>
        <p:nvSpPr>
          <p:cNvPr id="153" name="Google Shape;153;p17"/>
          <p:cNvSpPr txBox="1">
            <a:spLocks noGrp="1"/>
          </p:cNvSpPr>
          <p:nvPr>
            <p:ph type="body" idx="1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/>
          </a:p>
        </p:txBody>
      </p:sp>
      <p:pic>
        <p:nvPicPr>
          <p:cNvPr id="9" name="Resim 8" descr="oturma, bakarken, çift, köpek içeren bir resim&#10;&#10;Açıklama otomatik olarak oluşturuldu">
            <a:extLst>
              <a:ext uri="{FF2B5EF4-FFF2-40B4-BE49-F238E27FC236}">
                <a16:creationId xmlns:a16="http://schemas.microsoft.com/office/drawing/2014/main" id="{10DE8B68-559E-42AB-980B-117AC83015A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3357" y="1654206"/>
            <a:ext cx="3523631" cy="2864785"/>
          </a:xfrm>
          <a:prstGeom prst="rect">
            <a:avLst/>
          </a:prstGeom>
        </p:spPr>
      </p:pic>
      <p:pic>
        <p:nvPicPr>
          <p:cNvPr id="11" name="Resim 10" descr="çift, oturma, beyaz, genel içeren bir resim&#10;&#10;Açıklama otomatik olarak oluşturuldu">
            <a:extLst>
              <a:ext uri="{FF2B5EF4-FFF2-40B4-BE49-F238E27FC236}">
                <a16:creationId xmlns:a16="http://schemas.microsoft.com/office/drawing/2014/main" id="{7B9422FD-C356-4419-B621-19155EFDA92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72000" y="1654206"/>
            <a:ext cx="3523631" cy="2784058"/>
          </a:xfrm>
          <a:prstGeom prst="rect">
            <a:avLst/>
          </a:prstGeom>
        </p:spPr>
      </p:pic>
      <p:sp>
        <p:nvSpPr>
          <p:cNvPr id="12" name="Metin kutusu 11">
            <a:extLst>
              <a:ext uri="{FF2B5EF4-FFF2-40B4-BE49-F238E27FC236}">
                <a16:creationId xmlns:a16="http://schemas.microsoft.com/office/drawing/2014/main" id="{F5E9A36F-A7A1-44B8-9A87-D8FC2BF60718}"/>
              </a:ext>
            </a:extLst>
          </p:cNvPr>
          <p:cNvSpPr txBox="1"/>
          <p:nvPr/>
        </p:nvSpPr>
        <p:spPr>
          <a:xfrm>
            <a:off x="2265449" y="1345968"/>
            <a:ext cx="267031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dirty="0"/>
              <a:t>24V </a:t>
            </a:r>
            <a:r>
              <a:rPr lang="tr-TR" dirty="0" err="1"/>
              <a:t>Input</a:t>
            </a:r>
            <a:endParaRPr lang="tr-TR" dirty="0"/>
          </a:p>
        </p:txBody>
      </p:sp>
      <p:sp>
        <p:nvSpPr>
          <p:cNvPr id="15" name="Metin kutusu 14">
            <a:extLst>
              <a:ext uri="{FF2B5EF4-FFF2-40B4-BE49-F238E27FC236}">
                <a16:creationId xmlns:a16="http://schemas.microsoft.com/office/drawing/2014/main" id="{BE528D19-96EC-4A4A-BBEA-7C8E2DE8830A}"/>
              </a:ext>
            </a:extLst>
          </p:cNvPr>
          <p:cNvSpPr txBox="1"/>
          <p:nvPr/>
        </p:nvSpPr>
        <p:spPr>
          <a:xfrm>
            <a:off x="6107493" y="1380492"/>
            <a:ext cx="267031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tr-TR" dirty="0"/>
              <a:t>48V </a:t>
            </a:r>
            <a:r>
              <a:rPr lang="tr-TR" dirty="0" err="1"/>
              <a:t>Input</a:t>
            </a:r>
            <a:endParaRPr lang="tr-TR"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25"/>
          <p:cNvSpPr txBox="1">
            <a:spLocks noGrp="1"/>
          </p:cNvSpPr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tr">
                <a:solidFill>
                  <a:schemeClr val="accent1"/>
                </a:solidFill>
              </a:rPr>
              <a:t>MOSFET Selection</a:t>
            </a:r>
            <a:endParaRPr>
              <a:solidFill>
                <a:schemeClr val="accent1"/>
              </a:solidFill>
            </a:endParaRPr>
          </a:p>
        </p:txBody>
      </p:sp>
      <p:sp>
        <p:nvSpPr>
          <p:cNvPr id="207" name="Google Shape;207;p25"/>
          <p:cNvSpPr txBox="1">
            <a:spLocks noGrp="1"/>
          </p:cNvSpPr>
          <p:nvPr>
            <p:ph type="body" idx="1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endParaRPr/>
          </a:p>
        </p:txBody>
      </p:sp>
      <p:pic>
        <p:nvPicPr>
          <p:cNvPr id="208" name="Google Shape;208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84900" y="1663675"/>
            <a:ext cx="7990551" cy="31021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Google Shape;213;p26"/>
          <p:cNvSpPr txBox="1">
            <a:spLocks noGrp="1"/>
          </p:cNvSpPr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tr" dirty="0">
                <a:solidFill>
                  <a:schemeClr val="accent1"/>
                </a:solidFill>
              </a:rPr>
              <a:t>MOSFET Selection</a:t>
            </a:r>
            <a:endParaRPr dirty="0">
              <a:solidFill>
                <a:schemeClr val="accent1"/>
              </a:solidFill>
            </a:endParaRPr>
          </a:p>
        </p:txBody>
      </p:sp>
      <p:sp>
        <p:nvSpPr>
          <p:cNvPr id="214" name="Google Shape;214;p26"/>
          <p:cNvSpPr txBox="1">
            <a:spLocks noGrp="1"/>
          </p:cNvSpPr>
          <p:nvPr>
            <p:ph type="body" idx="1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11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tr" dirty="0"/>
              <a:t>96 V, 6 A stress</a:t>
            </a:r>
            <a:endParaRPr dirty="0"/>
          </a:p>
          <a:p>
            <a:pPr marL="457200" lvl="0" indent="0" algn="l" rtl="0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None/>
            </a:pPr>
            <a:endParaRPr dirty="0"/>
          </a:p>
          <a:p>
            <a:pPr marL="457200" lvl="0" indent="-311150" algn="l" rtl="0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300"/>
              <a:buChar char="●"/>
            </a:pPr>
            <a:r>
              <a:rPr lang="tr" dirty="0"/>
              <a:t>100 V, 27 A rating</a:t>
            </a:r>
            <a:endParaRPr dirty="0"/>
          </a:p>
          <a:p>
            <a:pPr marL="0" lvl="0" indent="0" algn="l" rtl="0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None/>
            </a:pPr>
            <a:endParaRPr dirty="0"/>
          </a:p>
          <a:p>
            <a:pPr marL="457200" lvl="0" indent="0" algn="l" rtl="0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tr" sz="2000" b="1" dirty="0"/>
              <a:t>IRF540N</a:t>
            </a:r>
            <a:endParaRPr sz="2000" b="1" dirty="0"/>
          </a:p>
          <a:p>
            <a:pPr marL="0" lvl="0" indent="0" algn="l" rtl="0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None/>
            </a:pPr>
            <a:endParaRPr dirty="0"/>
          </a:p>
          <a:p>
            <a:pPr marL="457200" lvl="0" indent="0" algn="l" rtl="0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None/>
            </a:pPr>
            <a:endParaRPr dirty="0"/>
          </a:p>
        </p:txBody>
      </p:sp>
      <p:pic>
        <p:nvPicPr>
          <p:cNvPr id="215" name="Google Shape;215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86649" y="1328799"/>
            <a:ext cx="3041075" cy="3041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0" name="Google Shape;220;p27"/>
          <p:cNvSpPr txBox="1">
            <a:spLocks noGrp="1"/>
          </p:cNvSpPr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tr">
                <a:solidFill>
                  <a:schemeClr val="accent1"/>
                </a:solidFill>
              </a:rPr>
              <a:t>Diode Selection (Input Graph)</a:t>
            </a:r>
            <a:endParaRPr>
              <a:solidFill>
                <a:schemeClr val="accent1"/>
              </a:solidFill>
            </a:endParaRPr>
          </a:p>
        </p:txBody>
      </p:sp>
      <p:pic>
        <p:nvPicPr>
          <p:cNvPr id="221" name="Google Shape;221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99775" y="1603425"/>
            <a:ext cx="7614523" cy="3038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28"/>
          <p:cNvSpPr txBox="1">
            <a:spLocks noGrp="1"/>
          </p:cNvSpPr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tr">
                <a:solidFill>
                  <a:schemeClr val="accent1"/>
                </a:solidFill>
              </a:rPr>
              <a:t>Diode Selection (Output Graph)</a:t>
            </a:r>
            <a:endParaRPr>
              <a:solidFill>
                <a:schemeClr val="accent1"/>
              </a:solidFill>
            </a:endParaRPr>
          </a:p>
        </p:txBody>
      </p:sp>
      <p:pic>
        <p:nvPicPr>
          <p:cNvPr id="227" name="Google Shape;227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00725" y="1544400"/>
            <a:ext cx="7505699" cy="32184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29"/>
          <p:cNvSpPr txBox="1">
            <a:spLocks noGrp="1"/>
          </p:cNvSpPr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tr">
                <a:solidFill>
                  <a:schemeClr val="accent1"/>
                </a:solidFill>
              </a:rPr>
              <a:t>Diode Selection</a:t>
            </a:r>
            <a:endParaRPr>
              <a:solidFill>
                <a:schemeClr val="accent1"/>
              </a:solidFill>
            </a:endParaRPr>
          </a:p>
        </p:txBody>
      </p:sp>
      <p:sp>
        <p:nvSpPr>
          <p:cNvPr id="233" name="Google Shape;233;p29"/>
          <p:cNvSpPr txBox="1">
            <a:spLocks noGrp="1"/>
          </p:cNvSpPr>
          <p:nvPr>
            <p:ph type="body" idx="1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11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tr" dirty="0"/>
              <a:t>96 V, 2.5 A stress (input)</a:t>
            </a:r>
            <a:endParaRPr dirty="0"/>
          </a:p>
          <a:p>
            <a:pPr marL="457200" lvl="0" indent="-3111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tr" dirty="0"/>
              <a:t>58 V, 6 A stress (output)</a:t>
            </a:r>
            <a:endParaRPr dirty="0"/>
          </a:p>
          <a:p>
            <a:pPr marL="457200" lvl="0" indent="-3111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tr" dirty="0"/>
              <a:t>100 V, 20 A rating</a:t>
            </a:r>
            <a:endParaRPr dirty="0"/>
          </a:p>
          <a:p>
            <a:pPr marL="457200" lvl="0" indent="-3111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tr" dirty="0"/>
              <a:t>Schottky Diode (Fast recovery)</a:t>
            </a:r>
            <a:endParaRPr dirty="0"/>
          </a:p>
          <a:p>
            <a:pPr marL="0" lvl="0" indent="0" algn="l" rtl="0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None/>
            </a:pPr>
            <a:endParaRPr dirty="0"/>
          </a:p>
          <a:p>
            <a:pPr marL="457200" lvl="0" indent="0" algn="l" rtl="0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tr" sz="2000" b="1" dirty="0"/>
              <a:t>MBR20100</a:t>
            </a:r>
            <a:endParaRPr sz="2000" b="1" dirty="0"/>
          </a:p>
          <a:p>
            <a:pPr marL="0" lvl="0" indent="0" algn="l" rtl="0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None/>
            </a:pPr>
            <a:endParaRPr dirty="0"/>
          </a:p>
          <a:p>
            <a:pPr marL="457200" lvl="0" indent="0" algn="l" rtl="0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None/>
            </a:pPr>
            <a:endParaRPr dirty="0"/>
          </a:p>
        </p:txBody>
      </p:sp>
      <p:pic>
        <p:nvPicPr>
          <p:cNvPr id="234" name="Google Shape;234;p2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47100" y="1285950"/>
            <a:ext cx="3152774" cy="31527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p30"/>
          <p:cNvSpPr txBox="1">
            <a:spLocks noGrp="1"/>
          </p:cNvSpPr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tr">
                <a:solidFill>
                  <a:schemeClr val="accent1"/>
                </a:solidFill>
              </a:rPr>
              <a:t>Capacitor Selection</a:t>
            </a:r>
            <a:endParaRPr>
              <a:solidFill>
                <a:schemeClr val="accent1"/>
              </a:solidFill>
            </a:endParaRPr>
          </a:p>
        </p:txBody>
      </p:sp>
      <p:sp>
        <p:nvSpPr>
          <p:cNvPr id="240" name="Google Shape;240;p30"/>
          <p:cNvSpPr txBox="1">
            <a:spLocks noGrp="1"/>
          </p:cNvSpPr>
          <p:nvPr>
            <p:ph type="body" idx="1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None/>
            </a:pPr>
            <a:endParaRPr sz="2000" b="1"/>
          </a:p>
          <a:p>
            <a:pPr marL="0" lvl="0" indent="0" algn="l" rtl="0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None/>
            </a:pPr>
            <a:endParaRPr/>
          </a:p>
          <a:p>
            <a:pPr marL="457200" lvl="0" indent="0" algn="l" rtl="0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None/>
            </a:pPr>
            <a:endParaRPr/>
          </a:p>
        </p:txBody>
      </p:sp>
      <p:pic>
        <p:nvPicPr>
          <p:cNvPr id="241" name="Google Shape;241;p3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32575" y="1520650"/>
            <a:ext cx="7962301" cy="3388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31"/>
          <p:cNvSpPr txBox="1">
            <a:spLocks noGrp="1"/>
          </p:cNvSpPr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tr">
                <a:solidFill>
                  <a:schemeClr val="accent1"/>
                </a:solidFill>
              </a:rPr>
              <a:t>Capacitor Selection</a:t>
            </a:r>
            <a:endParaRPr>
              <a:solidFill>
                <a:schemeClr val="accent1"/>
              </a:solidFill>
            </a:endParaRPr>
          </a:p>
        </p:txBody>
      </p:sp>
      <p:sp>
        <p:nvSpPr>
          <p:cNvPr id="247" name="Google Shape;247;p31"/>
          <p:cNvSpPr txBox="1">
            <a:spLocks noGrp="1"/>
          </p:cNvSpPr>
          <p:nvPr>
            <p:ph type="body" idx="1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11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tr" dirty="0"/>
              <a:t>Reduce voltage ripple (100 mF)</a:t>
            </a:r>
            <a:endParaRPr dirty="0"/>
          </a:p>
          <a:p>
            <a:pPr marL="457200" lvl="0" indent="-3111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tr" dirty="0"/>
              <a:t>Small ESR (900 mOhm at 100 kHz)</a:t>
            </a:r>
            <a:endParaRPr dirty="0"/>
          </a:p>
          <a:p>
            <a:pPr marL="457200" lvl="0" indent="-3111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tr" dirty="0"/>
              <a:t>16 V rating</a:t>
            </a:r>
            <a:endParaRPr dirty="0"/>
          </a:p>
          <a:p>
            <a:pPr marL="457200" lvl="0" indent="0" algn="l" rtl="0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None/>
            </a:pPr>
            <a:endParaRPr dirty="0"/>
          </a:p>
          <a:p>
            <a:pPr marL="0" lvl="0" indent="0" algn="l" rtl="0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None/>
            </a:pPr>
            <a:endParaRPr dirty="0"/>
          </a:p>
          <a:p>
            <a:pPr marL="457200" lvl="0" indent="0" algn="l" rtl="0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tr" sz="1800" b="1" dirty="0">
                <a:solidFill>
                  <a:srgbClr val="333333"/>
                </a:solidFill>
                <a:highlight>
                  <a:srgbClr val="FFFFFF"/>
                </a:highlight>
                <a:latin typeface="Arial"/>
                <a:ea typeface="Arial"/>
                <a:cs typeface="Arial"/>
                <a:sym typeface="Arial"/>
              </a:rPr>
              <a:t>ESC107M016AC3AA</a:t>
            </a:r>
            <a:endParaRPr sz="2000" b="1" dirty="0"/>
          </a:p>
          <a:p>
            <a:pPr marL="0" lvl="0" indent="0" algn="l" rtl="0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None/>
            </a:pPr>
            <a:endParaRPr dirty="0"/>
          </a:p>
          <a:p>
            <a:pPr marL="457200" lvl="0" indent="0" algn="l" rtl="0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None/>
            </a:pPr>
            <a:endParaRPr dirty="0"/>
          </a:p>
        </p:txBody>
      </p:sp>
      <p:pic>
        <p:nvPicPr>
          <p:cNvPr id="248" name="Google Shape;248;p3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384475" y="957275"/>
            <a:ext cx="3228950" cy="3228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Google Shape;253;p32"/>
          <p:cNvSpPr txBox="1">
            <a:spLocks noGrp="1"/>
          </p:cNvSpPr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tr"/>
              <a:t>Manufacturing</a:t>
            </a:r>
            <a:endParaRPr/>
          </a:p>
        </p:txBody>
      </p:sp>
      <p:sp>
        <p:nvSpPr>
          <p:cNvPr id="254" name="Google Shape;254;p32"/>
          <p:cNvSpPr txBox="1">
            <a:spLocks noGrp="1"/>
          </p:cNvSpPr>
          <p:nvPr>
            <p:ph type="body" idx="1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11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tr"/>
              <a:t>Build transformer, measure values</a:t>
            </a:r>
            <a:endParaRPr/>
          </a:p>
          <a:p>
            <a:pPr marL="457200" lvl="0" indent="-3111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tr"/>
              <a:t>Build the circuit in stripboard first</a:t>
            </a:r>
            <a:endParaRPr/>
          </a:p>
          <a:p>
            <a:pPr marL="457200" lvl="0" indent="-3111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tr"/>
              <a:t>PCB design and manufacturing</a:t>
            </a:r>
            <a:endParaRPr/>
          </a:p>
        </p:txBody>
      </p:sp>
      <p:pic>
        <p:nvPicPr>
          <p:cNvPr id="255" name="Google Shape;255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75904" y="1247529"/>
            <a:ext cx="3470200" cy="23515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" name="Google Shape;134;p14"/>
          <p:cNvSpPr txBox="1">
            <a:spLocks noGrp="1"/>
          </p:cNvSpPr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tr"/>
              <a:t>Overview</a:t>
            </a:r>
            <a:endParaRPr/>
          </a:p>
        </p:txBody>
      </p:sp>
      <p:sp>
        <p:nvSpPr>
          <p:cNvPr id="135" name="Google Shape;135;p14"/>
          <p:cNvSpPr txBox="1">
            <a:spLocks noGrp="1"/>
          </p:cNvSpPr>
          <p:nvPr>
            <p:ph type="body" idx="1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tr"/>
              <a:t>Topology Selection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tr"/>
              <a:t>Design Decisions</a:t>
            </a:r>
            <a:endParaRPr/>
          </a:p>
          <a:p>
            <a:pPr marL="45720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tr"/>
              <a:t>a) Magnetic Design</a:t>
            </a:r>
            <a:endParaRPr/>
          </a:p>
          <a:p>
            <a:pPr marL="45720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tr"/>
              <a:t>b) Feedback Circuit</a:t>
            </a:r>
            <a:endParaRPr/>
          </a:p>
          <a:p>
            <a:pPr marL="457200" lvl="0" indent="-311150" algn="l" rtl="0">
              <a:spcBef>
                <a:spcPts val="1600"/>
              </a:spcBef>
              <a:spcAft>
                <a:spcPts val="0"/>
              </a:spcAft>
              <a:buSzPts val="1300"/>
              <a:buAutoNum type="arabicPeriod"/>
            </a:pPr>
            <a:r>
              <a:rPr lang="tr"/>
              <a:t>Simulation Results and Component Selections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AutoNum type="arabicPeriod"/>
            </a:pPr>
            <a:r>
              <a:rPr lang="tr"/>
              <a:t>Manufacturing Plans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Başlık 1">
            <a:extLst>
              <a:ext uri="{FF2B5EF4-FFF2-40B4-BE49-F238E27FC236}">
                <a16:creationId xmlns:a16="http://schemas.microsoft.com/office/drawing/2014/main" id="{257B59F4-2482-430C-A8A1-7E0A3E6A1F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tr-TR" dirty="0"/>
              <a:t>QUESTIONS ?</a:t>
            </a:r>
          </a:p>
        </p:txBody>
      </p:sp>
      <p:sp>
        <p:nvSpPr>
          <p:cNvPr id="3" name="Metin Yer Tutucusu 2">
            <a:extLst>
              <a:ext uri="{FF2B5EF4-FFF2-40B4-BE49-F238E27FC236}">
                <a16:creationId xmlns:a16="http://schemas.microsoft.com/office/drawing/2014/main" id="{14AE2B41-1052-40CC-A6A1-5B0FB30A0DE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tr-TR" dirty="0"/>
          </a:p>
        </p:txBody>
      </p:sp>
    </p:spTree>
    <p:extLst>
      <p:ext uri="{BB962C8B-B14F-4D97-AF65-F5344CB8AC3E}">
        <p14:creationId xmlns:p14="http://schemas.microsoft.com/office/powerpoint/2010/main" val="215116190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5"/>
          <p:cNvSpPr txBox="1">
            <a:spLocks noGrp="1"/>
          </p:cNvSpPr>
          <p:nvPr>
            <p:ph type="title"/>
          </p:nvPr>
        </p:nvSpPr>
        <p:spPr>
          <a:xfrm>
            <a:off x="376000" y="845600"/>
            <a:ext cx="7505700" cy="9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tr"/>
              <a:t>Topology Selection</a:t>
            </a:r>
            <a:endParaRPr/>
          </a:p>
        </p:txBody>
      </p:sp>
      <p:sp>
        <p:nvSpPr>
          <p:cNvPr id="141" name="Google Shape;141;p15"/>
          <p:cNvSpPr txBox="1">
            <a:spLocks noGrp="1"/>
          </p:cNvSpPr>
          <p:nvPr>
            <p:ph type="body" idx="1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tr"/>
              <a:t>ADVANTAGES OF FORWARD CONVERTER OVER FLYBACK CONVERTER</a:t>
            </a:r>
            <a:endParaRPr/>
          </a:p>
          <a:p>
            <a:pPr marL="457200" lvl="0" indent="-311150" algn="l" rtl="0">
              <a:spcBef>
                <a:spcPts val="1600"/>
              </a:spcBef>
              <a:spcAft>
                <a:spcPts val="0"/>
              </a:spcAft>
              <a:buSzPts val="1300"/>
              <a:buChar char="●"/>
            </a:pPr>
            <a:r>
              <a:rPr lang="tr"/>
              <a:t>It has better utilization of transformer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tr"/>
              <a:t>It provides us higher Lm and less ripple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tr"/>
              <a:t>Higher eﬃciency</a:t>
            </a:r>
            <a:endParaRPr/>
          </a:p>
          <a:p>
            <a:pPr marL="457200" lvl="0" indent="-311150" algn="l" rtl="0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tr"/>
              <a:t>Output inductor and diode ensure continuous output current</a:t>
            </a:r>
            <a:endParaRPr/>
          </a:p>
        </p:txBody>
      </p:sp>
      <p:pic>
        <p:nvPicPr>
          <p:cNvPr id="142" name="Google Shape;142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053342" y="252424"/>
            <a:ext cx="4500558" cy="1738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18"/>
          <p:cNvSpPr txBox="1">
            <a:spLocks noGrp="1"/>
          </p:cNvSpPr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tr" dirty="0">
                <a:solidFill>
                  <a:schemeClr val="accent1"/>
                </a:solidFill>
              </a:rPr>
              <a:t>Transformer Design</a:t>
            </a:r>
            <a:endParaRPr dirty="0">
              <a:solidFill>
                <a:schemeClr val="accent1"/>
              </a:solidFill>
            </a:endParaRPr>
          </a:p>
        </p:txBody>
      </p:sp>
      <p:sp>
        <p:nvSpPr>
          <p:cNvPr id="159" name="Google Shape;159;p18"/>
          <p:cNvSpPr txBox="1">
            <a:spLocks noGrp="1"/>
          </p:cNvSpPr>
          <p:nvPr>
            <p:ph type="body" idx="1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11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tr" dirty="0"/>
              <a:t>Ferrite over Kool Mu</a:t>
            </a:r>
            <a:endParaRPr dirty="0"/>
          </a:p>
          <a:p>
            <a:pPr marL="457200" lvl="0" indent="-3111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tr" dirty="0"/>
              <a:t>Large Window Area (420 mm</a:t>
            </a:r>
            <a:r>
              <a:rPr lang="tr" baseline="30000" dirty="0"/>
              <a:t>2</a:t>
            </a:r>
            <a:r>
              <a:rPr lang="tr" dirty="0"/>
              <a:t>)</a:t>
            </a:r>
            <a:endParaRPr dirty="0"/>
          </a:p>
          <a:p>
            <a:pPr marL="457200" lvl="0" indent="-3111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tr" dirty="0"/>
              <a:t>Allows Lower Switching Frequency</a:t>
            </a:r>
            <a:endParaRPr dirty="0"/>
          </a:p>
          <a:p>
            <a:pPr marL="457200" lvl="0" indent="-3111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tr" dirty="0"/>
              <a:t>Result:</a:t>
            </a:r>
            <a:endParaRPr dirty="0"/>
          </a:p>
          <a:p>
            <a:pPr marL="457200" lvl="0" indent="0" algn="l" rtl="0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rPr lang="tr" sz="2200" b="1" dirty="0"/>
              <a:t>0P45530EC</a:t>
            </a:r>
            <a:endParaRPr sz="2200" b="1" dirty="0"/>
          </a:p>
        </p:txBody>
      </p:sp>
      <p:pic>
        <p:nvPicPr>
          <p:cNvPr id="160" name="Google Shape;160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-1226600">
            <a:off x="4499159" y="1239459"/>
            <a:ext cx="3966634" cy="2644431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Google Shape;158;p18">
            <a:extLst>
              <a:ext uri="{FF2B5EF4-FFF2-40B4-BE49-F238E27FC236}">
                <a16:creationId xmlns:a16="http://schemas.microsoft.com/office/drawing/2014/main" id="{777B4A03-1D06-4A2B-B56A-593BAF27D490}"/>
              </a:ext>
            </a:extLst>
          </p:cNvPr>
          <p:cNvSpPr txBox="1">
            <a:spLocks/>
          </p:cNvSpPr>
          <p:nvPr/>
        </p:nvSpPr>
        <p:spPr>
          <a:xfrm>
            <a:off x="3379892" y="227475"/>
            <a:ext cx="7424881" cy="8968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Nunito"/>
              <a:buNone/>
              <a:defRPr sz="3000" b="0" i="0" u="none" strike="noStrike" cap="non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Nunito"/>
              <a:buNone/>
              <a:defRPr sz="3000" b="0" i="0" u="none" strike="noStrike" cap="non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Nunito"/>
              <a:buNone/>
              <a:defRPr sz="3000" b="0" i="0" u="none" strike="noStrike" cap="non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Nunito"/>
              <a:buNone/>
              <a:defRPr sz="3000" b="0" i="0" u="none" strike="noStrike" cap="non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Nunito"/>
              <a:buNone/>
              <a:defRPr sz="3000" b="0" i="0" u="none" strike="noStrike" cap="non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Nunito"/>
              <a:buNone/>
              <a:defRPr sz="3000" b="0" i="0" u="none" strike="noStrike" cap="non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Nunito"/>
              <a:buNone/>
              <a:defRPr sz="3000" b="0" i="0" u="none" strike="noStrike" cap="non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Nunito"/>
              <a:buNone/>
              <a:defRPr sz="3000" b="0" i="0" u="none" strike="noStrike" cap="non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Font typeface="Nunito"/>
              <a:buNone/>
              <a:defRPr sz="3000" b="0" i="0" u="none" strike="noStrike" cap="none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r>
              <a:rPr lang="tr-TR" sz="3600" dirty="0">
                <a:solidFill>
                  <a:schemeClr val="accent1"/>
                </a:solidFill>
              </a:rPr>
              <a:t>Design </a:t>
            </a:r>
            <a:r>
              <a:rPr lang="tr-TR" sz="3600" dirty="0" err="1">
                <a:solidFill>
                  <a:schemeClr val="accent1"/>
                </a:solidFill>
              </a:rPr>
              <a:t>Decisions</a:t>
            </a:r>
            <a:endParaRPr lang="tr-TR" sz="3600" dirty="0">
              <a:solidFill>
                <a:schemeClr val="accent1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19"/>
          <p:cNvSpPr txBox="1">
            <a:spLocks noGrp="1"/>
          </p:cNvSpPr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tr">
                <a:solidFill>
                  <a:schemeClr val="accent1"/>
                </a:solidFill>
              </a:rPr>
              <a:t>Turn Numbers</a:t>
            </a:r>
            <a:endParaRPr>
              <a:solidFill>
                <a:schemeClr val="accent1"/>
              </a:solidFill>
            </a:endParaRPr>
          </a:p>
        </p:txBody>
      </p:sp>
      <p:sp>
        <p:nvSpPr>
          <p:cNvPr id="166" name="Google Shape;166;p19"/>
          <p:cNvSpPr txBox="1">
            <a:spLocks noGrp="1"/>
          </p:cNvSpPr>
          <p:nvPr>
            <p:ph type="body" idx="1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11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tr"/>
              <a:t>Avoid saturation</a:t>
            </a:r>
            <a:endParaRPr/>
          </a:p>
          <a:p>
            <a:pPr marL="457200" lvl="0" indent="-3111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tr"/>
              <a:t>Give enough reset time (D</a:t>
            </a:r>
            <a:r>
              <a:rPr lang="tr" baseline="-25000"/>
              <a:t>max</a:t>
            </a:r>
            <a:r>
              <a:rPr lang="tr"/>
              <a:t>&lt;0.5)</a:t>
            </a:r>
            <a:endParaRPr/>
          </a:p>
          <a:p>
            <a:pPr marL="457200" lvl="0" indent="-3111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tr"/>
              <a:t>Reduce Copper Losses</a:t>
            </a:r>
            <a:endParaRPr/>
          </a:p>
          <a:p>
            <a:pPr marL="457200" lvl="0" indent="-3111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tr"/>
              <a:t>Result:</a:t>
            </a:r>
            <a:endParaRPr/>
          </a:p>
          <a:p>
            <a:pPr marL="457200" lvl="0" indent="0" algn="l" rtl="0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rPr lang="tr" sz="2000" b="1"/>
              <a:t>n</a:t>
            </a:r>
            <a:r>
              <a:rPr lang="tr" sz="2000" b="1" baseline="-25000"/>
              <a:t>1</a:t>
            </a:r>
            <a:r>
              <a:rPr lang="tr" sz="2000" b="1"/>
              <a:t>=20,  n</a:t>
            </a:r>
            <a:r>
              <a:rPr lang="tr" sz="2000" b="1" baseline="-25000"/>
              <a:t>2</a:t>
            </a:r>
            <a:r>
              <a:rPr lang="tr" sz="2000" b="1"/>
              <a:t>=20,  n</a:t>
            </a:r>
            <a:r>
              <a:rPr lang="tr" sz="2000" b="1" baseline="-25000"/>
              <a:t>3</a:t>
            </a:r>
            <a:r>
              <a:rPr lang="tr" sz="2000" b="1"/>
              <a:t>=24</a:t>
            </a:r>
            <a:endParaRPr sz="2000" b="1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20"/>
          <p:cNvSpPr txBox="1">
            <a:spLocks noGrp="1"/>
          </p:cNvSpPr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tr">
                <a:solidFill>
                  <a:schemeClr val="accent1"/>
                </a:solidFill>
              </a:rPr>
              <a:t>Cable Selection</a:t>
            </a:r>
            <a:endParaRPr>
              <a:solidFill>
                <a:schemeClr val="accent1"/>
              </a:solidFill>
            </a:endParaRPr>
          </a:p>
        </p:txBody>
      </p:sp>
      <p:sp>
        <p:nvSpPr>
          <p:cNvPr id="172" name="Google Shape;172;p20"/>
          <p:cNvSpPr txBox="1">
            <a:spLocks noGrp="1"/>
          </p:cNvSpPr>
          <p:nvPr>
            <p:ph type="body" idx="1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11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tr"/>
              <a:t>Carry enough current</a:t>
            </a:r>
            <a:endParaRPr/>
          </a:p>
          <a:p>
            <a:pPr marL="457200" lvl="0" indent="-3111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tr"/>
              <a:t>Reduce Copper Losses</a:t>
            </a:r>
            <a:endParaRPr/>
          </a:p>
          <a:p>
            <a:pPr marL="457200" lvl="0" indent="-3111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tr"/>
              <a:t>Satisfy fill factor condition</a:t>
            </a:r>
            <a:endParaRPr/>
          </a:p>
          <a:p>
            <a:pPr marL="457200" lvl="0" indent="-3111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tr"/>
              <a:t>Result:</a:t>
            </a:r>
            <a:endParaRPr/>
          </a:p>
          <a:p>
            <a:pPr marL="457200" lvl="0" indent="0" algn="l" rtl="0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rPr lang="tr" sz="2000" b="1"/>
              <a:t>AWG14</a:t>
            </a:r>
            <a:endParaRPr sz="2000" b="1"/>
          </a:p>
        </p:txBody>
      </p:sp>
      <p:pic>
        <p:nvPicPr>
          <p:cNvPr id="173" name="Google Shape;173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 rot="5400000">
            <a:off x="5379433" y="2330001"/>
            <a:ext cx="3872019" cy="1337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21"/>
          <p:cNvSpPr txBox="1">
            <a:spLocks noGrp="1"/>
          </p:cNvSpPr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tr">
                <a:solidFill>
                  <a:schemeClr val="accent1"/>
                </a:solidFill>
              </a:rPr>
              <a:t>Inductor Design</a:t>
            </a:r>
            <a:endParaRPr>
              <a:solidFill>
                <a:schemeClr val="accent1"/>
              </a:solidFill>
            </a:endParaRPr>
          </a:p>
        </p:txBody>
      </p:sp>
      <p:sp>
        <p:nvSpPr>
          <p:cNvPr id="179" name="Google Shape;179;p21"/>
          <p:cNvSpPr txBox="1">
            <a:spLocks noGrp="1"/>
          </p:cNvSpPr>
          <p:nvPr>
            <p:ph type="body" idx="1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11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tr"/>
              <a:t>Meet ripple condition</a:t>
            </a:r>
            <a:endParaRPr/>
          </a:p>
          <a:p>
            <a:pPr marL="457200" lvl="0" indent="-3111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tr"/>
              <a:t>Reduce losses</a:t>
            </a:r>
            <a:endParaRPr/>
          </a:p>
          <a:p>
            <a:pPr marL="457200" lvl="0" indent="-3111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tr"/>
              <a:t>Result:</a:t>
            </a:r>
            <a:endParaRPr/>
          </a:p>
          <a:p>
            <a:pPr marL="457200" lvl="0" indent="0" algn="l" rtl="0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rPr lang="tr" sz="2000" b="1"/>
              <a:t>3.8 mH Inductor</a:t>
            </a:r>
            <a:endParaRPr sz="2000" b="1"/>
          </a:p>
        </p:txBody>
      </p:sp>
      <p:pic>
        <p:nvPicPr>
          <p:cNvPr id="180" name="Google Shape;180;p2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739875" y="1990725"/>
            <a:ext cx="2364350" cy="236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Google Shape;185;p22"/>
          <p:cNvSpPr txBox="1">
            <a:spLocks noGrp="1"/>
          </p:cNvSpPr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tr">
                <a:solidFill>
                  <a:schemeClr val="accent1"/>
                </a:solidFill>
              </a:rPr>
              <a:t>Feedback Circuit</a:t>
            </a:r>
            <a:endParaRPr>
              <a:solidFill>
                <a:schemeClr val="accent1"/>
              </a:solidFill>
            </a:endParaRPr>
          </a:p>
        </p:txBody>
      </p:sp>
      <p:sp>
        <p:nvSpPr>
          <p:cNvPr id="186" name="Google Shape;186;p22"/>
          <p:cNvSpPr txBox="1">
            <a:spLocks noGrp="1"/>
          </p:cNvSpPr>
          <p:nvPr>
            <p:ph type="body" idx="1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11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tr"/>
              <a:t>Adjust switching frequency</a:t>
            </a:r>
            <a:endParaRPr/>
          </a:p>
          <a:p>
            <a:pPr marL="457200" lvl="0" indent="-3111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tr"/>
              <a:t>Voltage feedback</a:t>
            </a:r>
            <a:endParaRPr/>
          </a:p>
          <a:p>
            <a:pPr marL="457200" lvl="0" indent="-3111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tr"/>
              <a:t>Soft start</a:t>
            </a:r>
            <a:endParaRPr/>
          </a:p>
          <a:p>
            <a:pPr marL="457200" lvl="0" indent="0" algn="l" rtl="0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rPr lang="tr" sz="2000" b="1"/>
              <a:t>TL494</a:t>
            </a:r>
            <a:endParaRPr sz="2000" b="1"/>
          </a:p>
        </p:txBody>
      </p:sp>
      <p:pic>
        <p:nvPicPr>
          <p:cNvPr id="187" name="Google Shape;187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32225" y="1933075"/>
            <a:ext cx="2603175" cy="26031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2" name="Google Shape;192;p23"/>
          <p:cNvSpPr txBox="1">
            <a:spLocks noGrp="1"/>
          </p:cNvSpPr>
          <p:nvPr>
            <p:ph type="title"/>
          </p:nvPr>
        </p:nvSpPr>
        <p:spPr>
          <a:xfrm>
            <a:off x="819150" y="845600"/>
            <a:ext cx="7505700" cy="954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tr">
                <a:solidFill>
                  <a:schemeClr val="accent1"/>
                </a:solidFill>
              </a:rPr>
              <a:t>Isolation</a:t>
            </a:r>
            <a:endParaRPr>
              <a:solidFill>
                <a:schemeClr val="accent1"/>
              </a:solidFill>
            </a:endParaRPr>
          </a:p>
        </p:txBody>
      </p:sp>
      <p:sp>
        <p:nvSpPr>
          <p:cNvPr id="193" name="Google Shape;193;p23"/>
          <p:cNvSpPr txBox="1">
            <a:spLocks noGrp="1"/>
          </p:cNvSpPr>
          <p:nvPr>
            <p:ph type="body" idx="1"/>
          </p:nvPr>
        </p:nvSpPr>
        <p:spPr>
          <a:xfrm>
            <a:off x="819150" y="1990725"/>
            <a:ext cx="7505700" cy="244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111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tr"/>
              <a:t>Isolate input and output</a:t>
            </a:r>
            <a:endParaRPr/>
          </a:p>
          <a:p>
            <a:pPr marL="457200" lvl="0" indent="0" algn="l" rtl="0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None/>
            </a:pPr>
            <a:endParaRPr/>
          </a:p>
          <a:p>
            <a:pPr marL="457200" lvl="0" indent="-311150" algn="l" rtl="0">
              <a:lnSpc>
                <a:spcPct val="150000"/>
              </a:lnSpc>
              <a:spcBef>
                <a:spcPts val="1600"/>
              </a:spcBef>
              <a:spcAft>
                <a:spcPts val="0"/>
              </a:spcAft>
              <a:buSzPts val="1300"/>
              <a:buChar char="●"/>
            </a:pPr>
            <a:r>
              <a:rPr lang="tr"/>
              <a:t>Give enough current to MOSFET’s input</a:t>
            </a:r>
            <a:endParaRPr/>
          </a:p>
          <a:p>
            <a:pPr marL="457200" lvl="0" indent="0" algn="l" rtl="0">
              <a:lnSpc>
                <a:spcPct val="150000"/>
              </a:lnSpc>
              <a:spcBef>
                <a:spcPts val="1600"/>
              </a:spcBef>
              <a:spcAft>
                <a:spcPts val="1600"/>
              </a:spcAft>
              <a:buNone/>
            </a:pPr>
            <a:r>
              <a:rPr lang="tr" sz="2000" b="1"/>
              <a:t>TLP250</a:t>
            </a:r>
            <a:endParaRPr sz="2000" b="1"/>
          </a:p>
        </p:txBody>
      </p:sp>
      <p:pic>
        <p:nvPicPr>
          <p:cNvPr id="194" name="Google Shape;194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859200" y="1356375"/>
            <a:ext cx="2343724" cy="234372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Shift">
  <a:themeElements>
    <a:clrScheme name="Shift">
      <a:dk1>
        <a:srgbClr val="FFFFFF"/>
      </a:dk1>
      <a:lt1>
        <a:srgbClr val="AF7B51"/>
      </a:lt1>
      <a:dk2>
        <a:srgbClr val="233A44"/>
      </a:dk2>
      <a:lt2>
        <a:srgbClr val="D9D9D9"/>
      </a:lt2>
      <a:accent1>
        <a:srgbClr val="00796B"/>
      </a:accent1>
      <a:accent2>
        <a:srgbClr val="D9563F"/>
      </a:accent2>
      <a:accent3>
        <a:srgbClr val="C4A15A"/>
      </a:accent3>
      <a:accent4>
        <a:srgbClr val="14F597"/>
      </a:accent4>
      <a:accent5>
        <a:srgbClr val="3D4594"/>
      </a:accent5>
      <a:accent6>
        <a:srgbClr val="163EF5"/>
      </a:accent6>
      <a:hlink>
        <a:srgbClr val="3D4594"/>
      </a:hlink>
      <a:folHlink>
        <a:srgbClr val="3D459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12</TotalTime>
  <Words>270</Words>
  <Application>Microsoft Office PowerPoint</Application>
  <PresentationFormat>Ekran Gösterisi (16:9)</PresentationFormat>
  <Paragraphs>86</Paragraphs>
  <Slides>20</Slides>
  <Notes>19</Notes>
  <HiddenSlides>0</HiddenSlides>
  <MMClips>0</MMClips>
  <ScaleCrop>false</ScaleCrop>
  <HeadingPairs>
    <vt:vector size="6" baseType="variant">
      <vt:variant>
        <vt:lpstr>Kullanılan Yazı Tipleri</vt:lpstr>
      </vt:variant>
      <vt:variant>
        <vt:i4>4</vt:i4>
      </vt:variant>
      <vt:variant>
        <vt:lpstr>Tema</vt:lpstr>
      </vt:variant>
      <vt:variant>
        <vt:i4>1</vt:i4>
      </vt:variant>
      <vt:variant>
        <vt:lpstr>Slayt Başlıkları</vt:lpstr>
      </vt:variant>
      <vt:variant>
        <vt:i4>20</vt:i4>
      </vt:variant>
    </vt:vector>
  </HeadingPairs>
  <TitlesOfParts>
    <vt:vector size="25" baseType="lpstr">
      <vt:lpstr>Arial</vt:lpstr>
      <vt:lpstr>Nunito</vt:lpstr>
      <vt:lpstr>Calibri</vt:lpstr>
      <vt:lpstr>Raleway</vt:lpstr>
      <vt:lpstr>Shift</vt:lpstr>
      <vt:lpstr>EE464 Hardware Project DPC</vt:lpstr>
      <vt:lpstr>Overview</vt:lpstr>
      <vt:lpstr>Topology Selection</vt:lpstr>
      <vt:lpstr>Transformer Design</vt:lpstr>
      <vt:lpstr>Turn Numbers</vt:lpstr>
      <vt:lpstr>Cable Selection</vt:lpstr>
      <vt:lpstr>Inductor Design</vt:lpstr>
      <vt:lpstr>Feedback Circuit</vt:lpstr>
      <vt:lpstr>Isolation</vt:lpstr>
      <vt:lpstr>Simulation Results and Component Selection</vt:lpstr>
      <vt:lpstr>Simulation Results</vt:lpstr>
      <vt:lpstr>MOSFET Selection</vt:lpstr>
      <vt:lpstr>MOSFET Selection</vt:lpstr>
      <vt:lpstr>Diode Selection (Input Graph)</vt:lpstr>
      <vt:lpstr>Diode Selection (Output Graph)</vt:lpstr>
      <vt:lpstr>Diode Selection</vt:lpstr>
      <vt:lpstr>Capacitor Selection</vt:lpstr>
      <vt:lpstr>Capacitor Selection</vt:lpstr>
      <vt:lpstr>Manufacturing</vt:lpstr>
      <vt:lpstr>QUESTIONS ?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EE464 Hardware Project DPC</dc:title>
  <cp:lastModifiedBy>hamza solak</cp:lastModifiedBy>
  <cp:revision>2</cp:revision>
  <dcterms:modified xsi:type="dcterms:W3CDTF">2020-03-27T10:26:26Z</dcterms:modified>
</cp:coreProperties>
</file>